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4"/>
  </p:notesMasterIdLst>
  <p:sldIdLst>
    <p:sldId id="293" r:id="rId2"/>
    <p:sldId id="302" r:id="rId3"/>
    <p:sldId id="279" r:id="rId4"/>
    <p:sldId id="280" r:id="rId5"/>
    <p:sldId id="281" r:id="rId6"/>
    <p:sldId id="266" r:id="rId7"/>
    <p:sldId id="297" r:id="rId8"/>
    <p:sldId id="283" r:id="rId9"/>
    <p:sldId id="307" r:id="rId10"/>
    <p:sldId id="300" r:id="rId11"/>
    <p:sldId id="259" r:id="rId12"/>
    <p:sldId id="295" r:id="rId13"/>
    <p:sldId id="294" r:id="rId14"/>
    <p:sldId id="285" r:id="rId15"/>
    <p:sldId id="286" r:id="rId16"/>
    <p:sldId id="289" r:id="rId17"/>
    <p:sldId id="290" r:id="rId18"/>
    <p:sldId id="267" r:id="rId19"/>
    <p:sldId id="269" r:id="rId20"/>
    <p:sldId id="265" r:id="rId21"/>
    <p:sldId id="282" r:id="rId22"/>
    <p:sldId id="305" r:id="rId23"/>
    <p:sldId id="304" r:id="rId24"/>
    <p:sldId id="299" r:id="rId25"/>
    <p:sldId id="298" r:id="rId26"/>
    <p:sldId id="308" r:id="rId27"/>
    <p:sldId id="309" r:id="rId28"/>
    <p:sldId id="311" r:id="rId29"/>
    <p:sldId id="310" r:id="rId30"/>
    <p:sldId id="306" r:id="rId31"/>
    <p:sldId id="301" r:id="rId32"/>
    <p:sldId id="291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ffaello Cervigni" initials="R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1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017B68-6442-49FE-9F0E-693C58309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45CF01-5C65-4DB4-990C-A15EEA86311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True worldwide and in mena….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LY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C258B-A8F4-4C26-81BB-3B5E7E6E98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4B160-9824-4237-AD3D-9D614C395A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28C04-AFBD-4DFD-B634-3231D9F608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23121-1038-4E14-904E-02FF083030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10D2E-9E61-4683-A31D-0E57CB266A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L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7700B-56B9-41EB-82D4-B6C59189E4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L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BAE92-267E-454D-B43E-01F937856D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FD6B66-FE51-439F-93A1-8B1EED7618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ar-L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L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F6016-39D0-4405-A9F3-5F1E0CD6BD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L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E6B09E47-AA60-4244-A259-0EEBCBB0BC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L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7351A-7C71-4203-B863-618406C21C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ar-LY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42C7D3B-E1E7-4C00-84C6-02260E51CF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533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ar-SA" sz="3600" kern="0" dirty="0">
              <a:solidFill>
                <a:srgbClr val="FFFF00"/>
              </a:solidFill>
              <a:latin typeface="+mj-lt"/>
              <a:ea typeface="+mj-ea"/>
              <a:cs typeface="PT Simple Bold Ruled" pitchFamily="2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PT Simple Bold Ruled" pitchFamily="2" charset="-78"/>
              </a:rPr>
              <a:t> </a:t>
            </a: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DecoType Naskh Special" pitchFamily="2" charset="-78"/>
              </a:rPr>
              <a:t>اجتماع</a:t>
            </a:r>
            <a:r>
              <a:rPr kumimoji="0" lang="ar-SA" sz="32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DecoType Naskh Special" pitchFamily="2" charset="-78"/>
              </a:rPr>
              <a:t> الخبراء رفيعي المستوى وورشة العمل حول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DecoType Naskh Special" pitchFamily="2" charset="-78"/>
              </a:rPr>
              <a:t> </a:t>
            </a:r>
            <a:r>
              <a:rPr lang="ar-SA" sz="3200" b="1" kern="0" baseline="0" dirty="0" smtClean="0">
                <a:solidFill>
                  <a:srgbClr val="FFFF00"/>
                </a:solidFill>
                <a:latin typeface="+mj-lt"/>
                <a:ea typeface="+mj-ea"/>
                <a:cs typeface="DecoType Naskh Special" pitchFamily="2" charset="-78"/>
              </a:rPr>
              <a:t>أخلاقيات</a:t>
            </a:r>
            <a:r>
              <a:rPr lang="ar-SA" sz="3200" b="1" kern="0" dirty="0" smtClean="0">
                <a:solidFill>
                  <a:srgbClr val="FFFF00"/>
                </a:solidFill>
                <a:latin typeface="+mj-lt"/>
                <a:ea typeface="+mj-ea"/>
                <a:cs typeface="DecoType Naskh Special" pitchFamily="2" charset="-78"/>
              </a:rPr>
              <a:t> البيئة كوسيلة لمواجهة التحديات البيئية في الوطن العربي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ar-SA" sz="3200" b="1" kern="0" dirty="0" smtClean="0">
              <a:solidFill>
                <a:srgbClr val="FFFF00"/>
              </a:solidFill>
              <a:latin typeface="+mj-lt"/>
              <a:ea typeface="+mj-ea"/>
              <a:cs typeface="DecoType Naskh Special" pitchFamily="2" charset="-78"/>
            </a:endParaRPr>
          </a:p>
          <a:p>
            <a:pPr lvl="0" algn="ctr" rtl="1" eaLnBrk="0" hangingPunct="0"/>
            <a:r>
              <a:rPr lang="ar-SA" sz="3200" b="1" kern="0" dirty="0" smtClean="0">
                <a:solidFill>
                  <a:srgbClr val="FFFF00"/>
                </a:solidFill>
                <a:latin typeface="+mj-lt"/>
                <a:ea typeface="+mj-ea"/>
                <a:cs typeface="DecoType Naskh Special" pitchFamily="2" charset="-78"/>
              </a:rPr>
              <a:t>5- </a:t>
            </a:r>
            <a:r>
              <a:rPr lang="ar-SA" sz="3200" b="1" kern="0" dirty="0" smtClean="0">
                <a:solidFill>
                  <a:srgbClr val="FFFF00"/>
                </a:solidFill>
                <a:latin typeface="+mj-lt"/>
                <a:ea typeface="+mj-ea"/>
                <a:cs typeface="DecoType Naskh Special" pitchFamily="2" charset="-78"/>
              </a:rPr>
              <a:t>2013/6/6 م، طرابلس، </a:t>
            </a:r>
            <a:r>
              <a:rPr lang="ar-SA" sz="3200" b="1" kern="0" dirty="0" err="1" smtClean="0">
                <a:solidFill>
                  <a:srgbClr val="FFFF00"/>
                </a:solidFill>
                <a:latin typeface="+mj-lt"/>
                <a:ea typeface="+mj-ea"/>
                <a:cs typeface="DecoType Naskh Special" pitchFamily="2" charset="-78"/>
              </a:rPr>
              <a:t>لييا</a:t>
            </a:r>
            <a:endParaRPr lang="ar-SA" sz="3200" b="1" kern="0" dirty="0" smtClean="0">
              <a:solidFill>
                <a:srgbClr val="FFFF00"/>
              </a:solidFill>
              <a:latin typeface="+mj-lt"/>
              <a:ea typeface="+mj-ea"/>
              <a:cs typeface="DecoType Naskh Special" pitchFamily="2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ar-SA" sz="3600" kern="0" dirty="0" smtClean="0">
              <a:solidFill>
                <a:srgbClr val="FFFF00"/>
              </a:solidFill>
              <a:latin typeface="+mj-lt"/>
              <a:ea typeface="+mj-ea"/>
              <a:cs typeface="PT Simple Bold Ruled" pitchFamily="2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ar-SA" sz="3600" kern="0" dirty="0">
              <a:solidFill>
                <a:srgbClr val="FFFF00"/>
              </a:solidFill>
              <a:latin typeface="+mj-lt"/>
              <a:ea typeface="+mj-ea"/>
              <a:cs typeface="PT Simple Bold Ruled" pitchFamily="2" charset="-78"/>
            </a:endParaRPr>
          </a:p>
          <a:p>
            <a:pPr algn="ctr" rtl="1" eaLnBrk="0" hangingPunct="0"/>
            <a:r>
              <a:rPr lang="ar-SA" sz="3600" b="1" kern="0" dirty="0">
                <a:solidFill>
                  <a:srgbClr val="FFFF00"/>
                </a:solidFill>
                <a:cs typeface="DecoType Thuluth" pitchFamily="2" charset="-78"/>
              </a:rPr>
              <a:t>التحديات البيئية في الوطن </a:t>
            </a:r>
            <a:r>
              <a:rPr lang="ar-SA" sz="3600" b="1" kern="0" dirty="0" smtClean="0">
                <a:solidFill>
                  <a:srgbClr val="FFFF00"/>
                </a:solidFill>
                <a:cs typeface="DecoType Thuluth" pitchFamily="2" charset="-78"/>
              </a:rPr>
              <a:t>العربي</a:t>
            </a:r>
          </a:p>
          <a:p>
            <a:pPr algn="ctr" rtl="1" eaLnBrk="0" hangingPunct="0"/>
            <a:r>
              <a:rPr lang="ar-SA" sz="3600" kern="0" dirty="0" smtClean="0">
                <a:solidFill>
                  <a:srgbClr val="FFFF00"/>
                </a:solidFill>
                <a:cs typeface="DecoType Naskh Special" pitchFamily="2" charset="-78"/>
              </a:rPr>
              <a:t>عبد القادر علي أبو </a:t>
            </a:r>
            <a:r>
              <a:rPr lang="ar-SA" sz="3600" kern="0" dirty="0" err="1" smtClean="0">
                <a:solidFill>
                  <a:srgbClr val="FFFF00"/>
                </a:solidFill>
                <a:cs typeface="DecoType Naskh Special" pitchFamily="2" charset="-78"/>
              </a:rPr>
              <a:t>فائد</a:t>
            </a:r>
            <a:endParaRPr lang="ar-SA" sz="3600" kern="0" dirty="0" smtClean="0">
              <a:solidFill>
                <a:srgbClr val="FFFF00"/>
              </a:solidFill>
              <a:cs typeface="DecoType Naskh Special" pitchFamily="2" charset="-78"/>
            </a:endParaRPr>
          </a:p>
          <a:p>
            <a:pPr algn="ctr" rtl="1" eaLnBrk="0" hangingPunct="0"/>
            <a:r>
              <a:rPr lang="ar-SA" sz="3600" kern="0" dirty="0" smtClean="0">
                <a:solidFill>
                  <a:srgbClr val="FFFF00"/>
                </a:solidFill>
                <a:cs typeface="DecoType Naskh Special" pitchFamily="2" charset="-78"/>
              </a:rPr>
              <a:t>كلية الهندسة، جامعة طرابلس، ليبيا</a:t>
            </a:r>
            <a:endParaRPr lang="ar-SA" sz="3600" kern="0" dirty="0">
              <a:solidFill>
                <a:srgbClr val="FFFF00"/>
              </a:solidFill>
              <a:cs typeface="DecoType Naskh Special" pitchFamily="2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ar-SA" sz="3600" kern="0" dirty="0" smtClean="0">
              <a:solidFill>
                <a:srgbClr val="FFFF00"/>
              </a:solidFill>
              <a:latin typeface="+mj-lt"/>
              <a:ea typeface="+mj-ea"/>
              <a:cs typeface="PT Simple Bold Ruled" pitchFamily="2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PT Simple Bold Ruled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0"/>
            <a:ext cx="7470648" cy="1143000"/>
          </a:xfrm>
        </p:spPr>
        <p:txBody>
          <a:bodyPr/>
          <a:lstStyle/>
          <a:p>
            <a:pPr algn="ctr"/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القضايا البيئية</a:t>
            </a:r>
            <a:endParaRPr lang="en-US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448812"/>
            <a:ext cx="845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تدهور الموارد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الطبيعية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/ التصحر</a:t>
            </a:r>
          </a:p>
          <a:p>
            <a:pPr algn="r" rtl="1">
              <a:buFont typeface="Arial" pitchFamily="34" charset="0"/>
              <a:buChar char="•"/>
            </a:pP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تدهور التنوع الحيوي</a:t>
            </a:r>
          </a:p>
          <a:p>
            <a:pPr algn="r" rtl="1">
              <a:buFont typeface="Arial" pitchFamily="34" charset="0"/>
              <a:buChar char="•"/>
            </a:pP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تدهور البيئة البحري</a:t>
            </a:r>
          </a:p>
          <a:p>
            <a:pPr algn="r" rtl="1">
              <a:buFont typeface="Arial" pitchFamily="34" charset="0"/>
              <a:buChar char="•"/>
            </a:pP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تدهور نوعية الهواء</a:t>
            </a:r>
          </a:p>
          <a:p>
            <a:pPr algn="r" rtl="1">
              <a:buFont typeface="Arial" pitchFamily="34" charset="0"/>
              <a:buChar char="•"/>
            </a:pP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تغير المناخ وما يسببه من زيادة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حرارة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(2-5.5 د م) ونقص في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التساقط (0-20 %)</a:t>
            </a:r>
            <a:endParaRPr lang="ar-SA" sz="3200" b="1" dirty="0" smtClean="0">
              <a:latin typeface="Sakkal Majalla" pitchFamily="2" charset="-78"/>
              <a:cs typeface="Sakkal Majalla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التلوث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الاجتماعي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/ تدهور الأخلاق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الموارد المائية المتجددة قليلة جدا</a:t>
            </a:r>
            <a:endParaRPr lang="en-US" b="1" dirty="0" smtClean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3315" name="Picture 10"/>
          <p:cNvPicPr>
            <a:picLocks noChangeAspect="1" noChangeArrowheads="1"/>
          </p:cNvPicPr>
          <p:nvPr/>
        </p:nvPicPr>
        <p:blipFill>
          <a:blip r:embed="rId2" cstate="print"/>
          <a:srcRect l="2678" t="3391" r="1785" b="5084"/>
          <a:stretch>
            <a:fillRect/>
          </a:stretch>
        </p:blipFill>
        <p:spPr bwMode="auto">
          <a:xfrm>
            <a:off x="381000" y="2438400"/>
            <a:ext cx="815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11"/>
          <p:cNvSpPr txBox="1">
            <a:spLocks noChangeArrowheads="1"/>
          </p:cNvSpPr>
          <p:nvPr/>
        </p:nvSpPr>
        <p:spPr bwMode="auto">
          <a:xfrm>
            <a:off x="2326762" y="1143000"/>
            <a:ext cx="44694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3300"/>
                </a:solidFill>
                <a:latin typeface="Sakkal Majalla" pitchFamily="2" charset="-78"/>
                <a:cs typeface="Sakkal Majalla" pitchFamily="2" charset="-78"/>
              </a:rPr>
              <a:t>كمية المياه المتجددة للشخص، </a:t>
            </a:r>
            <a:r>
              <a:rPr lang="ar-SA" sz="2800" b="1" dirty="0" err="1" smtClean="0">
                <a:solidFill>
                  <a:srgbClr val="FF3300"/>
                </a:solidFill>
                <a:latin typeface="Sakkal Majalla" pitchFamily="2" charset="-78"/>
                <a:cs typeface="Sakkal Majalla" pitchFamily="2" charset="-78"/>
              </a:rPr>
              <a:t>م3</a:t>
            </a:r>
            <a:r>
              <a:rPr lang="ar-SA" sz="2800" b="1" dirty="0" smtClean="0">
                <a:solidFill>
                  <a:srgbClr val="FF3300"/>
                </a:solidFill>
                <a:latin typeface="Sakkal Majalla" pitchFamily="2" charset="-78"/>
                <a:cs typeface="Sakkal Majalla" pitchFamily="2" charset="-78"/>
              </a:rPr>
              <a:t>/سنويا</a:t>
            </a:r>
          </a:p>
          <a:p>
            <a:pPr algn="ctr"/>
            <a:r>
              <a:rPr lang="ar-SA" sz="2800" b="1" dirty="0" smtClean="0">
                <a:solidFill>
                  <a:srgbClr val="FF3300"/>
                </a:solidFill>
                <a:latin typeface="Sakkal Majalla" pitchFamily="2" charset="-78"/>
                <a:cs typeface="Sakkal Majalla" pitchFamily="2" charset="-78"/>
              </a:rPr>
              <a:t>المتوسط لا يعكس الحالة في البلد</a:t>
            </a:r>
            <a:endParaRPr lang="en-US" sz="2800" b="1" dirty="0">
              <a:solidFill>
                <a:srgbClr val="FF33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317" name="Oval 12"/>
          <p:cNvSpPr>
            <a:spLocks noChangeArrowheads="1"/>
          </p:cNvSpPr>
          <p:nvPr/>
        </p:nvSpPr>
        <p:spPr bwMode="auto">
          <a:xfrm>
            <a:off x="1295400" y="4876800"/>
            <a:ext cx="2971800" cy="6096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L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800" b="1" dirty="0" smtClean="0">
                <a:latin typeface="Sakkal Majalla" pitchFamily="2" charset="-78"/>
                <a:cs typeface="Sakkal Majalla" pitchFamily="2" charset="-78"/>
              </a:rPr>
              <a:t>شح </a:t>
            </a:r>
            <a:r>
              <a:rPr lang="ar-SA" sz="4800" b="1" dirty="0" smtClean="0">
                <a:latin typeface="Sakkal Majalla" pitchFamily="2" charset="-78"/>
                <a:cs typeface="Sakkal Majalla" pitchFamily="2" charset="-78"/>
              </a:rPr>
              <a:t>المياه</a:t>
            </a:r>
            <a:endParaRPr lang="en-US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89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% من المساحة يسقط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به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دون 100 مم مطر سنويا</a:t>
            </a:r>
          </a:p>
          <a:p>
            <a:pPr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كل الدول العربية تعتبر تحت خط الفقر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المائي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(1000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م3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/سنة مياه متجددة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)</a:t>
            </a:r>
            <a:endParaRPr lang="ar-SA" sz="3200" b="1" dirty="0" smtClean="0"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كمية المياه المتاحة بالدول العربية هي 277 بليون مترا مكعبا سنويا ينبع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43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% فقط منها داخل الدول العربية</a:t>
            </a:r>
          </a:p>
          <a:p>
            <a:pPr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تمثل المياه السطحية حوالي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57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% من الإمدادات المائية</a:t>
            </a:r>
          </a:p>
          <a:p>
            <a:pPr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الأحواض المشتركة سطحية أم جوفية تمثل مصدرا للنزاع</a:t>
            </a:r>
            <a:endParaRPr lang="ar-SA" sz="3200" b="1" dirty="0" smtClean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استنزاف المياه الجوفية</a:t>
            </a:r>
            <a:endParaRPr lang="en-US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algn="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المياه الجوفية مصدر اساسي لكثير من الدول العربية بل المصدر الوحيد أحيانا</a:t>
            </a:r>
          </a:p>
          <a:p>
            <a:pPr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المياه الجوفية تسحب بمعدلات تفوق كثيرا معدلات التغذية </a:t>
            </a:r>
          </a:p>
          <a:p>
            <a:pPr algn="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المصادر الجوفية كثيرا ما تكون مشتركة ما يجعلها مصدرا للتوتر والصراعات</a:t>
            </a:r>
          </a:p>
          <a:p>
            <a:endParaRPr lang="en-US" sz="3200" b="1" dirty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152" y="0"/>
            <a:ext cx="7470648" cy="1143000"/>
          </a:xfrm>
        </p:spPr>
        <p:txBody>
          <a:bodyPr>
            <a:normAutofit/>
          </a:bodyPr>
          <a:lstStyle/>
          <a:p>
            <a:r>
              <a:rPr lang="ar-SA" sz="4000" b="1" dirty="0" smtClean="0"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كميات المياه المتجددة سنويا بدول الوطن العربي</a:t>
            </a:r>
            <a:endParaRPr lang="en-US" sz="4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" name="صورة 3" descr="D:\WATER\WaterArab\ArabWater\GraphsArabWater\5.jpg"/>
          <p:cNvPicPr/>
          <p:nvPr/>
        </p:nvPicPr>
        <p:blipFill>
          <a:blip r:embed="rId2" cstate="print"/>
          <a:srcRect l="13110" t="26956" r="15723" b="44545"/>
          <a:stretch>
            <a:fillRect/>
          </a:stretch>
        </p:blipFill>
        <p:spPr bwMode="auto">
          <a:xfrm>
            <a:off x="0" y="1066800"/>
            <a:ext cx="9220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استعمالات المياه وموارد المياه السنوية بدول الوطن </a:t>
            </a:r>
            <a:r>
              <a:rPr lang="ar-SA" sz="3200" b="1" dirty="0" smtClean="0"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العربي</a:t>
            </a:r>
            <a:endParaRPr lang="en-US" sz="32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" name="صورة 4" descr="D:\WATER\WaterArab\ArabWater\GraphsArabWater\5.jpg"/>
          <p:cNvPicPr/>
          <p:nvPr/>
        </p:nvPicPr>
        <p:blipFill>
          <a:blip r:embed="rId2" cstate="print"/>
          <a:srcRect l="18763" t="58258" r="18233" b="14333"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SA" sz="3200" b="1" dirty="0" smtClean="0"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نسبة السكان الذين لا يحصلون على مياه صالحة للشرب</a:t>
            </a:r>
            <a:endParaRPr lang="en-US" sz="32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" name="صورة 6" descr="D:\WATER\WaterArab\ArabWater\GraphsArabWater\6.jpg"/>
          <p:cNvPicPr/>
          <p:nvPr/>
        </p:nvPicPr>
        <p:blipFill>
          <a:blip r:embed="rId2" cstate="print"/>
          <a:srcRect l="17905" t="22180" r="10348" b="49290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sz="4000" b="1" dirty="0" err="1" smtClean="0"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بة</a:t>
            </a:r>
            <a:r>
              <a:rPr lang="ar-SA" sz="4000" b="1" dirty="0" smtClean="0"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 السكان الذين لا تتوفر لديهم خدمات </a:t>
            </a:r>
            <a:r>
              <a:rPr lang="ar-SA" sz="4000" b="1" dirty="0" smtClean="0"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صرف </a:t>
            </a:r>
            <a:r>
              <a:rPr lang="ar-SA" sz="4000" b="1" dirty="0" smtClean="0"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صحي بدول الوطن العربي</a:t>
            </a:r>
            <a:endParaRPr lang="en-US" sz="4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" name="صورة 5" descr="D:\WATER\WaterArab\ArabWater\GraphsArabWater\6.jpg"/>
          <p:cNvPicPr/>
          <p:nvPr/>
        </p:nvPicPr>
        <p:blipFill>
          <a:blip r:embed="rId2" cstate="print"/>
          <a:srcRect l="13961" t="51195" r="9363" b="21100"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467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ar-SA" sz="4000" b="1" dirty="0" smtClean="0">
                <a:latin typeface="Sakkal Majalla" pitchFamily="2" charset="-78"/>
                <a:cs typeface="Sakkal Majalla" pitchFamily="2" charset="-78"/>
              </a:rPr>
              <a:t>تغير المناخ</a:t>
            </a:r>
            <a:endParaRPr lang="en-US" sz="4000" b="1" dirty="0" smtClean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3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	</a:t>
            </a:r>
          </a:p>
        </p:txBody>
      </p:sp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0" y="1143000"/>
            <a:ext cx="9144000" cy="5715000"/>
            <a:chOff x="240" y="857"/>
            <a:chExt cx="5011" cy="3138"/>
          </a:xfrm>
        </p:grpSpPr>
        <p:pic>
          <p:nvPicPr>
            <p:cNvPr id="14341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857"/>
              <a:ext cx="5011" cy="25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4342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6" y="3456"/>
              <a:ext cx="2976" cy="5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4343" name="Oval 11"/>
            <p:cNvSpPr>
              <a:spLocks noChangeArrowheads="1"/>
            </p:cNvSpPr>
            <p:nvPr/>
          </p:nvSpPr>
          <p:spPr bwMode="auto">
            <a:xfrm>
              <a:off x="2208" y="1392"/>
              <a:ext cx="1344" cy="576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LY"/>
            </a:p>
          </p:txBody>
        </p:sp>
        <p:sp>
          <p:nvSpPr>
            <p:cNvPr id="14344" name="Line 12"/>
            <p:cNvSpPr>
              <a:spLocks noChangeShapeType="1"/>
            </p:cNvSpPr>
            <p:nvPr/>
          </p:nvSpPr>
          <p:spPr bwMode="auto">
            <a:xfrm flipH="1">
              <a:off x="1872" y="1968"/>
              <a:ext cx="720" cy="1488"/>
            </a:xfrm>
            <a:prstGeom prst="line">
              <a:avLst/>
            </a:prstGeom>
            <a:noFill/>
            <a:ln w="41275">
              <a:solidFill>
                <a:srgbClr val="FF33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467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ar-SA" sz="4000" b="1" dirty="0" smtClean="0">
                <a:latin typeface="Sakkal Majalla" pitchFamily="2" charset="-78"/>
                <a:cs typeface="Sakkal Majalla" pitchFamily="2" charset="-78"/>
              </a:rPr>
              <a:t>زيادة معدلات الطلب على المياه</a:t>
            </a:r>
            <a:endParaRPr lang="en-US" sz="4000" b="1" dirty="0" smtClean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843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143000"/>
            <a:ext cx="9144000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خلفية عامة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المساحة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الكلية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= 14.1 مليون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كم2</a:t>
            </a:r>
            <a:endParaRPr lang="ar-SA" sz="3200" b="1" dirty="0" smtClean="0">
              <a:latin typeface="Sakkal Majalla" pitchFamily="2" charset="-78"/>
              <a:cs typeface="Sakkal Majalla" pitchFamily="2" charset="-78"/>
            </a:endParaRPr>
          </a:p>
          <a:p>
            <a:pPr lvl="0" algn="r" rtl="1"/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14.5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% من المساحة صالح للزراعة</a:t>
            </a:r>
          </a:p>
          <a:p>
            <a:pPr lvl="0"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كل الدول العربية شاطئية</a:t>
            </a:r>
          </a:p>
          <a:p>
            <a:pPr lvl="0"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عدد السكان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الحالي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= 370 مليون نسمة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 </a:t>
            </a:r>
            <a:endParaRPr lang="ar-SA" sz="3200" b="1" dirty="0" smtClean="0">
              <a:latin typeface="Sakkal Majalla" pitchFamily="2" charset="-78"/>
              <a:cs typeface="Sakkal Majalla" pitchFamily="2" charset="-78"/>
            </a:endParaRPr>
          </a:p>
          <a:p>
            <a:pPr lvl="0" algn="r" rtl="1"/>
            <a:endParaRPr lang="en-US" sz="3200" dirty="0" smtClean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ar-SA" sz="4000" b="1" dirty="0" smtClean="0">
                <a:latin typeface="Sakkal Majalla" pitchFamily="2" charset="-78"/>
                <a:cs typeface="Sakkal Majalla" pitchFamily="2" charset="-78"/>
              </a:rPr>
              <a:t>تكاليف تدهور نوعية المياه</a:t>
            </a:r>
            <a:endParaRPr lang="en-US" sz="4000" b="1" dirty="0" smtClean="0"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>
            <p:ph idx="1"/>
          </p:nvPr>
        </p:nvGraphicFramePr>
        <p:xfrm>
          <a:off x="-66509" y="1371600"/>
          <a:ext cx="9286709" cy="5535910"/>
        </p:xfrm>
        <a:graphic>
          <a:graphicData uri="http://schemas.openxmlformats.org/presentationml/2006/ole">
            <p:oleObj spid="_x0000_s2050" name="Chart" r:id="rId3" imgW="4819802" imgH="280050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>
                <a:cs typeface="DecoType Naskh Special" pitchFamily="2" charset="-78"/>
              </a:rPr>
              <a:t>التصحــــــر</a:t>
            </a:r>
            <a:endParaRPr lang="en-US" dirty="0">
              <a:cs typeface="DecoType Naskh Special" pitchFamily="2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61580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000" y="1524000"/>
            <a:ext cx="8610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3200" dirty="0" smtClean="0">
                <a:solidFill>
                  <a:srgbClr val="FFFF00"/>
                </a:solidFill>
                <a:latin typeface="Sakkal Majalla" pitchFamily="2" charset="-78"/>
                <a:ea typeface="Times New Roman" pitchFamily="18" charset="0"/>
                <a:cs typeface="Sakkal Majalla" pitchFamily="2" charset="-78"/>
              </a:rPr>
              <a:t>التصحــر سببه المناخ والإنسان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Sakkal Majalla" pitchFamily="2" charset="-78"/>
                <a:ea typeface="Times New Roman" pitchFamily="18" charset="0"/>
                <a:cs typeface="Sakkal Majalla" pitchFamily="2" charset="-78"/>
              </a:rPr>
              <a:t>تغطي</a:t>
            </a:r>
            <a:r>
              <a:rPr kumimoji="0" lang="ar-SA" sz="32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Sakkal Majalla" pitchFamily="2" charset="-78"/>
                <a:ea typeface="Times New Roman" pitchFamily="18" charset="0"/>
                <a:cs typeface="Sakkal Majalla" pitchFamily="2" charset="-78"/>
              </a:rPr>
              <a:t> المناطق الصحراوية حوالي </a:t>
            </a:r>
            <a:r>
              <a:rPr kumimoji="0" lang="ar-SA" sz="3200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Sakkal Majalla" pitchFamily="2" charset="-78"/>
                <a:ea typeface="Times New Roman" pitchFamily="18" charset="0"/>
                <a:cs typeface="Sakkal Majalla" pitchFamily="2" charset="-78"/>
              </a:rPr>
              <a:t>68.4 </a:t>
            </a:r>
            <a:r>
              <a:rPr kumimoji="0" lang="ar-SA" sz="32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Sakkal Majalla" pitchFamily="2" charset="-78"/>
                <a:ea typeface="Times New Roman" pitchFamily="18" charset="0"/>
                <a:cs typeface="Sakkal Majalla" pitchFamily="2" charset="-78"/>
              </a:rPr>
              <a:t>% من إجمالي المساحة وتبلغ حوالي </a:t>
            </a:r>
            <a:r>
              <a:rPr kumimoji="0" lang="ar-SA" sz="3200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Sakkal Majalla" pitchFamily="2" charset="-78"/>
                <a:ea typeface="Times New Roman" pitchFamily="18" charset="0"/>
                <a:cs typeface="Sakkal Majalla" pitchFamily="2" charset="-78"/>
              </a:rPr>
              <a:t>90 </a:t>
            </a:r>
            <a:r>
              <a:rPr kumimoji="0" lang="ar-SA" sz="32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Sakkal Majalla" pitchFamily="2" charset="-78"/>
                <a:ea typeface="Times New Roman" pitchFamily="18" charset="0"/>
                <a:cs typeface="Sakkal Majalla" pitchFamily="2" charset="-78"/>
              </a:rPr>
              <a:t>% بجزيرة العرب </a:t>
            </a:r>
            <a:r>
              <a:rPr kumimoji="0" lang="ar-SA" sz="3200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Sakkal Majalla" pitchFamily="2" charset="-78"/>
                <a:ea typeface="Times New Roman" pitchFamily="18" charset="0"/>
                <a:cs typeface="Sakkal Majalla" pitchFamily="2" charset="-78"/>
              </a:rPr>
              <a:t>و78</a:t>
            </a:r>
            <a:r>
              <a:rPr kumimoji="0" lang="ar-SA" sz="32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Sakkal Majalla" pitchFamily="2" charset="-78"/>
                <a:ea typeface="Times New Roman" pitchFamily="18" charset="0"/>
                <a:cs typeface="Sakkal Majalla" pitchFamily="2" charset="-78"/>
              </a:rPr>
              <a:t> % في شمال إفريقيا</a:t>
            </a: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Sakkal Majalla" pitchFamily="2" charset="-78"/>
              <a:ea typeface="Times New Roman" pitchFamily="18" charset="0"/>
              <a:cs typeface="Sakkal Majalla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Sakkal Majalla" pitchFamily="2" charset="-78"/>
                <a:ea typeface="Times New Roman" pitchFamily="18" charset="0"/>
                <a:cs typeface="Sakkal Majalla" pitchFamily="2" charset="-78"/>
              </a:rPr>
              <a:t>يهدد التصحر</a:t>
            </a:r>
            <a:r>
              <a:rPr kumimoji="0" lang="ar-SA" sz="32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Sakkal Majalla" pitchFamily="2" charset="-78"/>
                <a:ea typeface="Times New Roman" pitchFamily="18" charset="0"/>
                <a:cs typeface="Sakkal Majalla" pitchFamily="2" charset="-78"/>
              </a:rPr>
              <a:t> حوالي خمس مساحة الوطن العربي وحوالي نصف مساحة المشرق العربي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3200" baseline="0" dirty="0" smtClean="0">
                <a:solidFill>
                  <a:srgbClr val="FFFF00"/>
                </a:solidFill>
                <a:latin typeface="Sakkal Majalla" pitchFamily="2" charset="-78"/>
                <a:ea typeface="Times New Roman" pitchFamily="18" charset="0"/>
                <a:cs typeface="Sakkal Majalla" pitchFamily="2" charset="-78"/>
              </a:rPr>
              <a:t>تتباين النسب بين الدولة وهي أعلاها في ليبيا بدول شمال إفريقيا والإمارات والكويت وقطر والبحرين</a:t>
            </a:r>
            <a:r>
              <a:rPr lang="ar-SA" sz="3200" dirty="0" smtClean="0">
                <a:solidFill>
                  <a:srgbClr val="FFFF00"/>
                </a:solidFill>
                <a:latin typeface="Sakkal Majalla" pitchFamily="2" charset="-78"/>
                <a:ea typeface="Times New Roman" pitchFamily="18" charset="0"/>
                <a:cs typeface="Sakkal Majalla" pitchFamily="2" charset="-78"/>
              </a:rPr>
              <a:t> بالجزيرة العربية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Sakkal Majalla" pitchFamily="2" charset="-78"/>
                <a:ea typeface="Times New Roman" pitchFamily="18" charset="0"/>
                <a:cs typeface="Sakkal Majalla" pitchFamily="2" charset="-78"/>
              </a:rPr>
              <a:t>خمس المساحة مهدد بالتصحر بسبب إزالة الشجيرات والغابات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Sakkal Majalla" pitchFamily="2" charset="-78"/>
                <a:ea typeface="Times New Roman" pitchFamily="18" charset="0"/>
                <a:cs typeface="Sakkal Majalla" pitchFamily="2" charset="-78"/>
              </a:rPr>
              <a:t>2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Sakkal Majalla" pitchFamily="2" charset="-78"/>
                <a:ea typeface="Times New Roman" pitchFamily="18" charset="0"/>
                <a:cs typeface="Sakkal Majalla" pitchFamily="2" charset="-78"/>
              </a:rPr>
              <a:t>% من المساحة معرض للتصحر بسبب التملح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3200" dirty="0" err="1" smtClean="0">
                <a:solidFill>
                  <a:srgbClr val="FFFF00"/>
                </a:solidFill>
                <a:latin typeface="Sakkal Majalla" pitchFamily="2" charset="-78"/>
                <a:ea typeface="Times New Roman" pitchFamily="18" charset="0"/>
                <a:cs typeface="Sakkal Majalla" pitchFamily="2" charset="-78"/>
              </a:rPr>
              <a:t>1 </a:t>
            </a:r>
            <a:r>
              <a:rPr lang="ar-SA" sz="3200" dirty="0" smtClean="0">
                <a:solidFill>
                  <a:srgbClr val="FFFF00"/>
                </a:solidFill>
                <a:latin typeface="Sakkal Majalla" pitchFamily="2" charset="-78"/>
                <a:ea typeface="Times New Roman" pitchFamily="18" charset="0"/>
                <a:cs typeface="Sakkal Majalla" pitchFamily="2" charset="-78"/>
              </a:rPr>
              <a:t>% من المساحة معرض للتصحر بسبب التحضر</a:t>
            </a:r>
            <a:endParaRPr kumimoji="0" lang="en-US" sz="6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000" dirty="0" smtClean="0">
                <a:latin typeface="Sakkal Majalla" pitchFamily="2" charset="-78"/>
                <a:cs typeface="Sakkal Majalla" pitchFamily="2" charset="-78"/>
              </a:rPr>
              <a:t>تلوث الهواء</a:t>
            </a:r>
            <a:endParaRPr lang="en-US" sz="40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أسبابه المواصلات والصناعة والطاقة</a:t>
            </a:r>
          </a:p>
          <a:p>
            <a:pPr algn="r" rtl="1"/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90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% من تلوث هواء المدن سببه السيارات</a:t>
            </a:r>
          </a:p>
          <a:p>
            <a:pPr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تغير المناخ بسبب استعمال الوقود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الأحفوري</a:t>
            </a:r>
            <a:endParaRPr lang="en-US" sz="3200" b="1" dirty="0" smtClean="0"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en-US" sz="3200" b="1" dirty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ar-SA" sz="4000" dirty="0" smtClean="0">
                <a:latin typeface="Sakkal Majalla" pitchFamily="2" charset="-78"/>
                <a:cs typeface="Sakkal Majalla" pitchFamily="2" charset="-78"/>
              </a:rPr>
              <a:t>فقدان التنوع الأحيائي</a:t>
            </a:r>
            <a:endParaRPr lang="en-US" sz="40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سببه الأنشطة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البشرية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(نمو السكان، التلوث الزراعي، التحضر في مناطق حساسة إيكولوجيا، الفقر، الاستعمال غير المستدام للأنواع الحية، التلوث الصناعي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)</a:t>
            </a:r>
            <a:endParaRPr lang="ar-SA" sz="3200" b="1" dirty="0" smtClean="0"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تدهور أو زوال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الموائل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وفقدان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الأنوع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/ الأحياء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467600" cy="1143000"/>
          </a:xfrm>
        </p:spPr>
        <p:txBody>
          <a:bodyPr>
            <a:normAutofit/>
          </a:bodyPr>
          <a:lstStyle/>
          <a:p>
            <a:pPr algn="ctr" rtl="1"/>
            <a:r>
              <a:rPr lang="ar-SA" sz="4000" b="1" dirty="0" smtClean="0">
                <a:latin typeface="Sakkal Majalla" pitchFamily="2" charset="-78"/>
                <a:cs typeface="Sakkal Majalla" pitchFamily="2" charset="-78"/>
              </a:rPr>
              <a:t>تداخل تأثيرات التحديات البيئية</a:t>
            </a:r>
            <a:endParaRPr lang="en-US" sz="4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486400"/>
          </a:xfrm>
        </p:spPr>
        <p:txBody>
          <a:bodyPr>
            <a:noAutofit/>
          </a:bodyPr>
          <a:lstStyle/>
          <a:p>
            <a:pPr algn="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نمو السكان يصاحبه زيادة في معدلات الاستهلاك</a:t>
            </a:r>
          </a:p>
          <a:p>
            <a:pPr algn="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نمو السكان وال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ضغوط السكانية ينتج عنهما شح في المياه وتصحر وتلوث وتغير المناخ</a:t>
            </a:r>
          </a:p>
          <a:p>
            <a:pPr algn="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شح المياه يساهم في حدوث أو تزايد التصحر</a:t>
            </a:r>
          </a:p>
          <a:p>
            <a:pPr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تلوث الهواء يسبب تغير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المناخ</a:t>
            </a:r>
          </a:p>
          <a:p>
            <a:pPr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تغير المناخ يسبب فيضانات في بعض الأماكن وشح في أخرى</a:t>
            </a:r>
          </a:p>
          <a:p>
            <a:pPr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تكاليف تدهور البيئة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عالية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(نفقات علاج أمراض تلوث الهواء من وسائل النقل بلغت 5 مليار دولارا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)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</a:p>
          <a:p>
            <a:pPr algn="r" rtl="1"/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التكاليف (5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% من الناتج المحلي) تتجاوز معدل النمو  وتفلس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بالدولة!!!</a:t>
            </a:r>
            <a:endParaRPr lang="ar-SA" sz="3200" b="1" dirty="0" smtClean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ar-SA" sz="4000" b="1" dirty="0" smtClean="0">
                <a:latin typeface="Sakkal Majalla" pitchFamily="2" charset="-78"/>
                <a:cs typeface="Sakkal Majalla" pitchFamily="2" charset="-78"/>
              </a:rPr>
              <a:t>تناقص الأمن والاستقرار بسبب إجهاد البيئة</a:t>
            </a:r>
            <a:endParaRPr lang="en-US" sz="4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غياب الأمن والاستقرار السكاني بسبب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الإجهادات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البيئية وزيادة احتمال حدوث الصراعات بين التجمعات أو المدن أو الدول بسبب تناقص الموارد</a:t>
            </a:r>
          </a:p>
          <a:p>
            <a:pPr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مصدر النزاعات هو الضغوط السكانية واستنزاف التربة وشح المياه والتصحر والتلوث والتغير المناخي</a:t>
            </a:r>
            <a:endParaRPr lang="ar-SA" sz="3200" b="1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endParaRPr lang="en-US" sz="3200" b="1" dirty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400" b="1" dirty="0" smtClean="0">
                <a:latin typeface="Sakkal Majalla" pitchFamily="2" charset="-78"/>
                <a:cs typeface="Sakkal Majalla" pitchFamily="2" charset="-78"/>
              </a:rPr>
              <a:t>المواطن العربي وحماية البيئة</a:t>
            </a:r>
            <a:endParaRPr lang="en-US" sz="44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953000"/>
          </a:xfrm>
        </p:spPr>
        <p:txBody>
          <a:bodyPr>
            <a:noAutofit/>
          </a:bodyPr>
          <a:lstStyle/>
          <a:p>
            <a:pPr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كيف تقارن حالة البيئة في بلدك خلال 10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سنوات؟</a:t>
            </a:r>
            <a:endParaRPr lang="ar-SA" sz="3200" b="1" dirty="0" smtClean="0">
              <a:latin typeface="Sakkal Majalla" pitchFamily="2" charset="-78"/>
              <a:cs typeface="Sakkal Majalla" pitchFamily="2" charset="-78"/>
            </a:endParaRPr>
          </a:p>
          <a:p>
            <a:pPr lvl="1" algn="r" rtl="1"/>
            <a:r>
              <a:rPr lang="ar-SA" sz="2800" b="1" dirty="0" smtClean="0">
                <a:latin typeface="Sakkal Majalla" pitchFamily="2" charset="-78"/>
                <a:cs typeface="Sakkal Majalla" pitchFamily="2" charset="-78"/>
              </a:rPr>
              <a:t>أحسن </a:t>
            </a:r>
            <a:r>
              <a:rPr lang="ar-SA" sz="2800" b="1" dirty="0" err="1" smtClean="0">
                <a:latin typeface="Sakkal Majalla" pitchFamily="2" charset="-78"/>
                <a:cs typeface="Sakkal Majalla" pitchFamily="2" charset="-78"/>
              </a:rPr>
              <a:t>30 %</a:t>
            </a:r>
            <a:endParaRPr lang="en-US" sz="2800" b="1" dirty="0" smtClean="0">
              <a:latin typeface="Sakkal Majalla" pitchFamily="2" charset="-78"/>
              <a:cs typeface="Sakkal Majalla" pitchFamily="2" charset="-78"/>
            </a:endParaRPr>
          </a:p>
          <a:p>
            <a:pPr lvl="1" algn="r" rtl="1"/>
            <a:r>
              <a:rPr lang="ar-SA" sz="2800" b="1" dirty="0" smtClean="0">
                <a:latin typeface="Sakkal Majalla" pitchFamily="2" charset="-78"/>
                <a:cs typeface="Sakkal Majalla" pitchFamily="2" charset="-78"/>
              </a:rPr>
              <a:t>أسوأ </a:t>
            </a:r>
            <a:r>
              <a:rPr lang="ar-SA" sz="2800" b="1" dirty="0" err="1" smtClean="0">
                <a:latin typeface="Sakkal Majalla" pitchFamily="2" charset="-78"/>
                <a:cs typeface="Sakkal Majalla" pitchFamily="2" charset="-78"/>
              </a:rPr>
              <a:t>60 %</a:t>
            </a:r>
            <a:endParaRPr lang="en-US" sz="2800" b="1" dirty="0" smtClean="0">
              <a:latin typeface="Sakkal Majalla" pitchFamily="2" charset="-78"/>
              <a:cs typeface="Sakkal Majalla" pitchFamily="2" charset="-78"/>
            </a:endParaRPr>
          </a:p>
          <a:p>
            <a:pPr lvl="1" algn="r" rtl="1"/>
            <a:r>
              <a:rPr lang="ar-SA" sz="2800" b="1" dirty="0" smtClean="0">
                <a:latin typeface="Sakkal Majalla" pitchFamily="2" charset="-78"/>
                <a:cs typeface="Sakkal Majalla" pitchFamily="2" charset="-78"/>
              </a:rPr>
              <a:t>لم تتغير </a:t>
            </a:r>
            <a:r>
              <a:rPr lang="ar-SA" sz="2800" b="1" dirty="0" err="1" smtClean="0">
                <a:latin typeface="Sakkal Majalla" pitchFamily="2" charset="-78"/>
                <a:cs typeface="Sakkal Majalla" pitchFamily="2" charset="-78"/>
              </a:rPr>
              <a:t>10 %</a:t>
            </a:r>
            <a:endParaRPr lang="en-US" sz="2800" b="1" dirty="0" smtClean="0"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ما هو مصدر معلومات البيئية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الأفضل؟</a:t>
            </a:r>
            <a:endParaRPr lang="ar-SA" sz="3200" b="1" dirty="0" smtClean="0">
              <a:latin typeface="Sakkal Majalla" pitchFamily="2" charset="-78"/>
              <a:cs typeface="Sakkal Majalla" pitchFamily="2" charset="-78"/>
            </a:endParaRPr>
          </a:p>
          <a:p>
            <a:pPr lvl="1" algn="r" rtl="1"/>
            <a:r>
              <a:rPr lang="ar-SA" sz="2800" b="1" dirty="0" smtClean="0">
                <a:latin typeface="Sakkal Majalla" pitchFamily="2" charset="-78"/>
                <a:cs typeface="Sakkal Majalla" pitchFamily="2" charset="-78"/>
              </a:rPr>
              <a:t>الجريدة </a:t>
            </a:r>
            <a:r>
              <a:rPr lang="ar-SA" sz="2800" b="1" dirty="0" err="1" smtClean="0">
                <a:latin typeface="Sakkal Majalla" pitchFamily="2" charset="-78"/>
                <a:cs typeface="Sakkal Majalla" pitchFamily="2" charset="-78"/>
              </a:rPr>
              <a:t>71 %</a:t>
            </a:r>
            <a:endParaRPr lang="en-US" sz="2800" b="1" dirty="0" smtClean="0">
              <a:latin typeface="Sakkal Majalla" pitchFamily="2" charset="-78"/>
              <a:cs typeface="Sakkal Majalla" pitchFamily="2" charset="-78"/>
            </a:endParaRPr>
          </a:p>
          <a:p>
            <a:pPr lvl="1" algn="r" rtl="1"/>
            <a:r>
              <a:rPr lang="ar-SA" sz="2800" b="1" dirty="0" smtClean="0">
                <a:latin typeface="Sakkal Majalla" pitchFamily="2" charset="-78"/>
                <a:cs typeface="Sakkal Majalla" pitchFamily="2" charset="-78"/>
              </a:rPr>
              <a:t>التليفزيون </a:t>
            </a:r>
            <a:r>
              <a:rPr lang="ar-SA" sz="2800" b="1" dirty="0" err="1" smtClean="0">
                <a:latin typeface="Sakkal Majalla" pitchFamily="2" charset="-78"/>
                <a:cs typeface="Sakkal Majalla" pitchFamily="2" charset="-78"/>
              </a:rPr>
              <a:t>64 %</a:t>
            </a:r>
            <a:endParaRPr lang="en-US" sz="2800" b="1" dirty="0" smtClean="0">
              <a:latin typeface="Sakkal Majalla" pitchFamily="2" charset="-78"/>
              <a:cs typeface="Sakkal Majalla" pitchFamily="2" charset="-78"/>
            </a:endParaRPr>
          </a:p>
          <a:p>
            <a:pPr lvl="1" algn="r" rtl="1"/>
            <a:r>
              <a:rPr lang="ar-SA" sz="2800" b="1" dirty="0" smtClean="0">
                <a:latin typeface="Sakkal Majalla" pitchFamily="2" charset="-78"/>
                <a:cs typeface="Sakkal Majalla" pitchFamily="2" charset="-78"/>
              </a:rPr>
              <a:t>المجلات المتخصصة </a:t>
            </a:r>
            <a:r>
              <a:rPr lang="ar-SA" sz="2800" b="1" dirty="0" err="1" smtClean="0">
                <a:latin typeface="Sakkal Majalla" pitchFamily="2" charset="-78"/>
                <a:cs typeface="Sakkal Majalla" pitchFamily="2" charset="-78"/>
              </a:rPr>
              <a:t>45 %</a:t>
            </a:r>
            <a:endParaRPr lang="ar-SA" sz="2800" b="1" dirty="0" smtClean="0">
              <a:latin typeface="Sakkal Majalla" pitchFamily="2" charset="-78"/>
              <a:cs typeface="Sakkal Majalla" pitchFamily="2" charset="-78"/>
            </a:endParaRPr>
          </a:p>
          <a:p>
            <a:pPr lvl="1" algn="r" rtl="1"/>
            <a:r>
              <a:rPr lang="ar-SA" sz="2800" b="1" dirty="0" smtClean="0">
                <a:latin typeface="Sakkal Majalla" pitchFamily="2" charset="-78"/>
                <a:cs typeface="Sakkal Majalla" pitchFamily="2" charset="-78"/>
              </a:rPr>
              <a:t>الانترنت </a:t>
            </a:r>
            <a:r>
              <a:rPr lang="ar-SA" sz="2800" b="1" dirty="0" err="1" smtClean="0">
                <a:latin typeface="Sakkal Majalla" pitchFamily="2" charset="-78"/>
                <a:cs typeface="Sakkal Majalla" pitchFamily="2" charset="-78"/>
              </a:rPr>
              <a:t>41 %</a:t>
            </a:r>
            <a:endParaRPr lang="en-US" sz="3200" b="1" dirty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800" b="1" dirty="0" smtClean="0">
                <a:latin typeface="Sakkal Majalla" pitchFamily="2" charset="-78"/>
                <a:cs typeface="Sakkal Majalla" pitchFamily="2" charset="-78"/>
              </a:rPr>
              <a:t>المواطن العربي وحماية البيئة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3505200"/>
          </a:xfrm>
        </p:spPr>
        <p:txBody>
          <a:bodyPr>
            <a:noAutofit/>
          </a:bodyPr>
          <a:lstStyle/>
          <a:p>
            <a:pPr algn="r" rtl="1"/>
            <a:r>
              <a:rPr lang="ar-SA" sz="3200" dirty="0" smtClean="0">
                <a:latin typeface="Sakkal Majalla" pitchFamily="2" charset="-78"/>
                <a:cs typeface="Sakkal Majalla" pitchFamily="2" charset="-78"/>
              </a:rPr>
              <a:t>ما هي أهم 3 أسباب تدهور البيئة في </a:t>
            </a:r>
            <a:r>
              <a:rPr lang="ar-SA" sz="3200" dirty="0" err="1" smtClean="0">
                <a:latin typeface="Sakkal Majalla" pitchFamily="2" charset="-78"/>
                <a:cs typeface="Sakkal Majalla" pitchFamily="2" charset="-78"/>
              </a:rPr>
              <a:t>بلدك؟</a:t>
            </a:r>
            <a:endParaRPr lang="ar-SA" sz="3200" dirty="0" smtClean="0">
              <a:latin typeface="Sakkal Majalla" pitchFamily="2" charset="-78"/>
              <a:cs typeface="Sakkal Majalla" pitchFamily="2" charset="-78"/>
            </a:endParaRPr>
          </a:p>
          <a:p>
            <a:pPr lvl="1" algn="r" rtl="1"/>
            <a:r>
              <a:rPr lang="ar-SA" sz="3200" dirty="0" smtClean="0">
                <a:latin typeface="Sakkal Majalla" pitchFamily="2" charset="-78"/>
                <a:cs typeface="Sakkal Majalla" pitchFamily="2" charset="-78"/>
              </a:rPr>
              <a:t>عدم الالتزام بالتشريعات</a:t>
            </a:r>
          </a:p>
          <a:p>
            <a:pPr lvl="1" algn="r" rtl="1"/>
            <a:r>
              <a:rPr lang="ar-SA" sz="3200" dirty="0" smtClean="0">
                <a:latin typeface="Sakkal Majalla" pitchFamily="2" charset="-78"/>
                <a:cs typeface="Sakkal Majalla" pitchFamily="2" charset="-78"/>
              </a:rPr>
              <a:t>عدم الوعي</a:t>
            </a:r>
          </a:p>
          <a:p>
            <a:pPr lvl="1" algn="r" rtl="1"/>
            <a:r>
              <a:rPr lang="ar-SA" sz="3200" dirty="0" smtClean="0">
                <a:latin typeface="Sakkal Majalla" pitchFamily="2" charset="-78"/>
                <a:cs typeface="Sakkal Majalla" pitchFamily="2" charset="-78"/>
              </a:rPr>
              <a:t>سوء إدارة البيئة</a:t>
            </a:r>
          </a:p>
          <a:p>
            <a:pPr lvl="1" algn="r" rtl="1"/>
            <a:r>
              <a:rPr lang="ar-SA" sz="3200" dirty="0" smtClean="0">
                <a:latin typeface="Sakkal Majalla" pitchFamily="2" charset="-78"/>
                <a:cs typeface="Sakkal Majalla" pitchFamily="2" charset="-78"/>
              </a:rPr>
              <a:t>ضعف المؤسسات </a:t>
            </a:r>
            <a:r>
              <a:rPr lang="ar-SA" sz="3200" dirty="0" smtClean="0">
                <a:latin typeface="Sakkal Majalla" pitchFamily="2" charset="-78"/>
                <a:cs typeface="Sakkal Majalla" pitchFamily="2" charset="-78"/>
              </a:rPr>
              <a:t>البيئية</a:t>
            </a:r>
            <a:endParaRPr lang="ar-SA" sz="3200" dirty="0" smtClean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800" b="1" dirty="0" smtClean="0">
                <a:latin typeface="Sakkal Majalla" pitchFamily="2" charset="-78"/>
                <a:cs typeface="Sakkal Majalla" pitchFamily="2" charset="-78"/>
              </a:rPr>
              <a:t>المواطن العربي وحماية البيئة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029200"/>
          </a:xfrm>
        </p:spPr>
        <p:txBody>
          <a:bodyPr>
            <a:noAutofit/>
          </a:bodyPr>
          <a:lstStyle/>
          <a:p>
            <a:pPr algn="r" rtl="1"/>
            <a:r>
              <a:rPr lang="ar-SA" sz="2400" b="1" dirty="0" smtClean="0">
                <a:latin typeface="Sakkal Majalla" pitchFamily="2" charset="-78"/>
                <a:cs typeface="Sakkal Majalla" pitchFamily="2" charset="-78"/>
              </a:rPr>
              <a:t>رتب القضايا البيئية حسب </a:t>
            </a:r>
            <a:r>
              <a:rPr lang="ar-SA" sz="2400" b="1" dirty="0" err="1" smtClean="0">
                <a:latin typeface="Sakkal Majalla" pitchFamily="2" charset="-78"/>
                <a:cs typeface="Sakkal Majalla" pitchFamily="2" charset="-78"/>
              </a:rPr>
              <a:t>الأهمية؟</a:t>
            </a:r>
            <a:endParaRPr lang="ar-SA" sz="2400" b="1" dirty="0" smtClean="0">
              <a:latin typeface="Sakkal Majalla" pitchFamily="2" charset="-78"/>
              <a:cs typeface="Sakkal Majalla" pitchFamily="2" charset="-78"/>
            </a:endParaRPr>
          </a:p>
          <a:p>
            <a:pPr lvl="1" algn="r" rtl="1"/>
            <a:r>
              <a:rPr lang="ar-SA" sz="2400" b="1" dirty="0" smtClean="0">
                <a:latin typeface="Sakkal Majalla" pitchFamily="2" charset="-78"/>
                <a:cs typeface="Sakkal Majalla" pitchFamily="2" charset="-78"/>
              </a:rPr>
              <a:t>تلوث الهواء</a:t>
            </a:r>
          </a:p>
          <a:p>
            <a:pPr lvl="1" algn="r" rtl="1"/>
            <a:r>
              <a:rPr lang="ar-SA" sz="2400" b="1" dirty="0" smtClean="0">
                <a:latin typeface="Sakkal Majalla" pitchFamily="2" charset="-78"/>
                <a:cs typeface="Sakkal Majalla" pitchFamily="2" charset="-78"/>
              </a:rPr>
              <a:t>المخلفات </a:t>
            </a:r>
            <a:r>
              <a:rPr lang="ar-SA" sz="2400" b="1" dirty="0" err="1" smtClean="0">
                <a:latin typeface="Sakkal Majalla" pitchFamily="2" charset="-78"/>
                <a:cs typeface="Sakkal Majalla" pitchFamily="2" charset="-78"/>
              </a:rPr>
              <a:t>الخطرة </a:t>
            </a:r>
            <a:r>
              <a:rPr lang="ar-SA" sz="2400" b="1" dirty="0" smtClean="0">
                <a:latin typeface="Sakkal Majalla" pitchFamily="2" charset="-78"/>
                <a:cs typeface="Sakkal Majalla" pitchFamily="2" charset="-78"/>
              </a:rPr>
              <a:t>/ السامة</a:t>
            </a:r>
          </a:p>
          <a:p>
            <a:pPr lvl="1" algn="r" rtl="1"/>
            <a:r>
              <a:rPr lang="ar-SA" sz="2400" b="1" dirty="0" smtClean="0">
                <a:latin typeface="Sakkal Majalla" pitchFamily="2" charset="-78"/>
                <a:cs typeface="Sakkal Majalla" pitchFamily="2" charset="-78"/>
              </a:rPr>
              <a:t>المخاطر من المبيدات والأسمدة </a:t>
            </a:r>
          </a:p>
          <a:p>
            <a:pPr lvl="1" algn="r" rtl="1"/>
            <a:r>
              <a:rPr lang="ar-SA" sz="2400" b="1" dirty="0" smtClean="0">
                <a:latin typeface="Sakkal Majalla" pitchFamily="2" charset="-78"/>
                <a:cs typeface="Sakkal Majalla" pitchFamily="2" charset="-78"/>
              </a:rPr>
              <a:t>القمامة</a:t>
            </a:r>
          </a:p>
          <a:p>
            <a:pPr lvl="1" algn="r" rtl="1"/>
            <a:r>
              <a:rPr lang="ar-SA" sz="2400" b="1" dirty="0" smtClean="0">
                <a:latin typeface="Sakkal Majalla" pitchFamily="2" charset="-78"/>
                <a:cs typeface="Sakkal Majalla" pitchFamily="2" charset="-78"/>
              </a:rPr>
              <a:t>تلوث مياه الشرب</a:t>
            </a:r>
          </a:p>
          <a:p>
            <a:pPr lvl="1" algn="r" rtl="1"/>
            <a:r>
              <a:rPr lang="ar-SA" sz="2400" b="1" dirty="0" smtClean="0">
                <a:latin typeface="Sakkal Majalla" pitchFamily="2" charset="-78"/>
                <a:cs typeface="Sakkal Majalla" pitchFamily="2" charset="-78"/>
              </a:rPr>
              <a:t>التلوث الصناعي</a:t>
            </a:r>
          </a:p>
          <a:p>
            <a:pPr lvl="1" algn="r" rtl="1"/>
            <a:r>
              <a:rPr lang="ar-SA" sz="2400" b="1" dirty="0" smtClean="0">
                <a:latin typeface="Sakkal Majalla" pitchFamily="2" charset="-78"/>
                <a:cs typeface="Sakkal Majalla" pitchFamily="2" charset="-78"/>
              </a:rPr>
              <a:t>تلوث الشواطئ</a:t>
            </a:r>
          </a:p>
          <a:p>
            <a:pPr lvl="1" algn="r" rtl="1"/>
            <a:r>
              <a:rPr lang="ar-SA" sz="2400" b="1" dirty="0" smtClean="0">
                <a:latin typeface="Sakkal Majalla" pitchFamily="2" charset="-78"/>
                <a:cs typeface="Sakkal Majalla" pitchFamily="2" charset="-78"/>
              </a:rPr>
              <a:t>تلوث الغذاء</a:t>
            </a:r>
          </a:p>
          <a:p>
            <a:pPr lvl="1" algn="r" rtl="1"/>
            <a:r>
              <a:rPr lang="ar-SA" sz="2400" b="1" dirty="0" smtClean="0">
                <a:latin typeface="Sakkal Majalla" pitchFamily="2" charset="-78"/>
                <a:cs typeface="Sakkal Majalla" pitchFamily="2" charset="-78"/>
              </a:rPr>
              <a:t>مياه الصرف الصحي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800" b="1" dirty="0" smtClean="0">
                <a:latin typeface="Sakkal Majalla" pitchFamily="2" charset="-78"/>
                <a:cs typeface="Sakkal Majalla" pitchFamily="2" charset="-78"/>
              </a:rPr>
              <a:t>المواطن العربي وحماية البيئة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029200"/>
          </a:xfrm>
        </p:spPr>
        <p:txBody>
          <a:bodyPr>
            <a:normAutofit/>
          </a:bodyPr>
          <a:lstStyle/>
          <a:p>
            <a:pPr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هل لديك الرغبة في المساهمة في أنشطة توعية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بيئية؟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89  %</a:t>
            </a:r>
            <a:endParaRPr lang="ar-SA" sz="3200" b="1" dirty="0" smtClean="0"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هل لديك الرغبة في تطبيق قوانين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البيئة؟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95 %</a:t>
            </a:r>
            <a:endParaRPr lang="ar-SA" sz="3200" b="1" dirty="0" smtClean="0"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هل لديك الرغبة في التبرع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للبيئة؟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79 %</a:t>
            </a:r>
            <a:endParaRPr lang="ar-SA" sz="3200" b="1" dirty="0" smtClean="0"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هل ترضى بزيادة الضرائب لحماية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البيئة؟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68 %</a:t>
            </a:r>
            <a:endParaRPr lang="ar-SA" sz="3200" b="1" dirty="0" smtClean="0"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هل ترى أن بلدك يجب أن يزيد الجهود لحماية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البيئة؟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95 %</a:t>
            </a:r>
            <a:endParaRPr lang="ar-SA" sz="3200" b="1" dirty="0" smtClean="0"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152" y="0"/>
            <a:ext cx="7470648" cy="1143000"/>
          </a:xfrm>
        </p:spPr>
        <p:txBody>
          <a:bodyPr/>
          <a:lstStyle/>
          <a:p>
            <a:pPr algn="ctr" rtl="1"/>
            <a:r>
              <a:rPr lang="ar-SA" dirty="0" smtClean="0">
                <a:solidFill>
                  <a:schemeClr val="tx2"/>
                </a:solidFill>
                <a:cs typeface="DecoType Naskh Special" pitchFamily="2" charset="-78"/>
              </a:rPr>
              <a:t>الموقع والتضاريس</a:t>
            </a:r>
            <a:endParaRPr lang="en-US" dirty="0">
              <a:cs typeface="DecoType Naskh Special" pitchFamily="2" charset="-78"/>
            </a:endParaRPr>
          </a:p>
        </p:txBody>
      </p:sp>
      <p:pic>
        <p:nvPicPr>
          <p:cNvPr id="3" name="صورة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000" dirty="0" smtClean="0">
                <a:latin typeface="Sakkal Majalla" pitchFamily="2" charset="-78"/>
                <a:cs typeface="Sakkal Majalla" pitchFamily="2" charset="-78"/>
              </a:rPr>
              <a:t>خاتمة</a:t>
            </a:r>
            <a:endParaRPr lang="en-US" sz="40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/>
          </a:bodyPr>
          <a:lstStyle/>
          <a:p>
            <a:pPr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تواجه الدول العربية تحديات بيئية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حقيقية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حاليا قد تهدد استقرارها وبقاءها</a:t>
            </a:r>
          </a:p>
          <a:p>
            <a:pPr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التحديات البيئية ستزداد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حدة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مستقبلا بسبب زيادة عدد السكان ومعدلات الاستهلاك</a:t>
            </a:r>
          </a:p>
          <a:p>
            <a:pPr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التحديات البيئية ستزداد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حدة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مستقبلا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بسبب تغير المناخ</a:t>
            </a:r>
          </a:p>
          <a:p>
            <a:pPr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التحديات البيئية ستزداد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حدة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مستقبلا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بسبب غياب الأخلاقيات البيئية</a:t>
            </a:r>
          </a:p>
          <a:p>
            <a:pPr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المواطن العربي طالب لبيئة نظيفة، ناقد للمؤسسات البيئية ومتحمس للمشاركة في أعمال حماية البيئة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467600" cy="1143000"/>
          </a:xfrm>
        </p:spPr>
        <p:txBody>
          <a:bodyPr>
            <a:normAutofit/>
          </a:bodyPr>
          <a:lstStyle/>
          <a:p>
            <a:pPr algn="ctr" rtl="1"/>
            <a:r>
              <a:rPr lang="ar-SA" sz="4000" b="1" dirty="0" smtClean="0">
                <a:latin typeface="Sakkal Majalla" pitchFamily="2" charset="-78"/>
                <a:cs typeface="Sakkal Majalla" pitchFamily="2" charset="-78"/>
              </a:rPr>
              <a:t>خاتمة</a:t>
            </a:r>
            <a:endParaRPr lang="en-US" sz="4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algn="r" rtl="1"/>
            <a:r>
              <a:rPr lang="ar-SA" sz="2800" b="1" dirty="0" smtClean="0">
                <a:latin typeface="Sakkal Majalla" pitchFamily="2" charset="-78"/>
                <a:cs typeface="Sakkal Majalla" pitchFamily="2" charset="-78"/>
              </a:rPr>
              <a:t>لا </a:t>
            </a:r>
            <a:r>
              <a:rPr lang="ar-SA" sz="2800" b="1" dirty="0" smtClean="0">
                <a:latin typeface="Sakkal Majalla" pitchFamily="2" charset="-78"/>
                <a:cs typeface="Sakkal Majalla" pitchFamily="2" charset="-78"/>
              </a:rPr>
              <a:t>تستطيع دولة عربية لوحدها مواجهة التحديات </a:t>
            </a:r>
            <a:r>
              <a:rPr lang="ar-SA" sz="2800" b="1" dirty="0" smtClean="0">
                <a:latin typeface="Sakkal Majalla" pitchFamily="2" charset="-78"/>
                <a:cs typeface="Sakkal Majalla" pitchFamily="2" charset="-78"/>
              </a:rPr>
              <a:t>البيئية</a:t>
            </a:r>
          </a:p>
          <a:p>
            <a:pPr algn="r" rtl="1"/>
            <a:r>
              <a:rPr lang="ar-SA" sz="2800" b="1" dirty="0" smtClean="0">
                <a:latin typeface="Sakkal Majalla" pitchFamily="2" charset="-78"/>
                <a:cs typeface="Sakkal Majalla" pitchFamily="2" charset="-78"/>
              </a:rPr>
              <a:t>القضايا البيئية سببها الأكبر الإنسان ولا تحل إلا بالإنسان</a:t>
            </a:r>
          </a:p>
          <a:p>
            <a:pPr algn="r" rtl="1"/>
            <a:r>
              <a:rPr lang="ar-SA" sz="2800" b="1" dirty="0" smtClean="0">
                <a:latin typeface="Sakkal Majalla" pitchFamily="2" charset="-78"/>
                <a:cs typeface="Sakkal Majalla" pitchFamily="2" charset="-78"/>
              </a:rPr>
              <a:t>الأخلاق البيئية هي الوسيلة إلى السلوك البيئي المسئول</a:t>
            </a:r>
          </a:p>
          <a:p>
            <a:pPr algn="r" rtl="1"/>
            <a:r>
              <a:rPr lang="ar-SA" sz="2800" b="1" dirty="0" smtClean="0">
                <a:latin typeface="Sakkal Majalla" pitchFamily="2" charset="-78"/>
                <a:cs typeface="Sakkal Majalla" pitchFamily="2" charset="-78"/>
              </a:rPr>
              <a:t>أخلاقيات البيئة لا بد أن تكون ضمن استراتيجيات البلدان والأمن الوطني</a:t>
            </a:r>
          </a:p>
          <a:p>
            <a:pPr algn="r" rtl="1"/>
            <a:r>
              <a:rPr lang="ar-SA" sz="2800" b="1" dirty="0" smtClean="0">
                <a:latin typeface="Sakkal Majalla" pitchFamily="2" charset="-78"/>
                <a:cs typeface="Sakkal Majalla" pitchFamily="2" charset="-78"/>
              </a:rPr>
              <a:t>يجب توظيف الموقف الحالي للمواطن العربي في تطوير أخلاقيات </a:t>
            </a:r>
            <a:r>
              <a:rPr lang="ar-SA" sz="2800" b="1" dirty="0" smtClean="0">
                <a:latin typeface="Sakkal Majalla" pitchFamily="2" charset="-78"/>
                <a:cs typeface="Sakkal Majalla" pitchFamily="2" charset="-78"/>
              </a:rPr>
              <a:t>بيئية</a:t>
            </a:r>
          </a:p>
          <a:p>
            <a:pPr algn="r" rtl="1"/>
            <a:r>
              <a:rPr lang="ar-SA" sz="2800" b="1" dirty="0" smtClean="0">
                <a:latin typeface="Sakkal Majalla" pitchFamily="2" charset="-78"/>
                <a:cs typeface="Sakkal Majalla" pitchFamily="2" charset="-78"/>
              </a:rPr>
              <a:t>إلى جانب الأخلاقيات البيئية، لا بد من الاحتكام إلى العلم والبحث </a:t>
            </a:r>
            <a:r>
              <a:rPr lang="ar-SA" sz="2800" b="1" dirty="0" smtClean="0">
                <a:latin typeface="Sakkal Majalla" pitchFamily="2" charset="-78"/>
                <a:cs typeface="Sakkal Majalla" pitchFamily="2" charset="-78"/>
              </a:rPr>
              <a:t>العلمي والتطور التكنولوجي </a:t>
            </a:r>
            <a:r>
              <a:rPr lang="ar-SA" sz="2800" b="1" dirty="0" smtClean="0">
                <a:latin typeface="Sakkal Majalla" pitchFamily="2" charset="-78"/>
                <a:cs typeface="Sakkal Majalla" pitchFamily="2" charset="-78"/>
              </a:rPr>
              <a:t>لحل المشاكل البيئية</a:t>
            </a:r>
          </a:p>
          <a:p>
            <a:pPr algn="r" rtl="1"/>
            <a:r>
              <a:rPr lang="ar-SA" sz="2800" b="1" dirty="0" smtClean="0">
                <a:latin typeface="Sakkal Majalla" pitchFamily="2" charset="-78"/>
                <a:cs typeface="Sakkal Majalla" pitchFamily="2" charset="-78"/>
              </a:rPr>
              <a:t>حل المشاكل البيئية يضمن الأمن والاستقرار الاجتماعي والاقتصادي والسياسي</a:t>
            </a:r>
            <a:endParaRPr lang="en-US" sz="2800" b="1" dirty="0" smtClean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00"/>
            <a:ext cx="7470648" cy="1143000"/>
          </a:xfrm>
        </p:spPr>
        <p:txBody>
          <a:bodyPr>
            <a:normAutofit/>
          </a:bodyPr>
          <a:lstStyle/>
          <a:p>
            <a:pPr algn="ctr"/>
            <a:r>
              <a:rPr lang="ar-SA" sz="5400" b="1" dirty="0" smtClean="0">
                <a:latin typeface="Sakkal Majalla" pitchFamily="2" charset="-78"/>
                <a:cs typeface="Sakkal Majalla" pitchFamily="2" charset="-78"/>
              </a:rPr>
              <a:t>جزيل الشكر على حسن إنصاتكم</a:t>
            </a:r>
            <a:endParaRPr lang="en-US" sz="5400" b="1" dirty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0"/>
            <a:ext cx="7470648" cy="1143000"/>
          </a:xfrm>
        </p:spPr>
        <p:txBody>
          <a:bodyPr/>
          <a:lstStyle/>
          <a:p>
            <a:pPr algn="ctr"/>
            <a:r>
              <a:rPr lang="ar-SA" b="1" dirty="0" smtClean="0">
                <a:cs typeface="DecoType Naskh Special" pitchFamily="2" charset="-78"/>
              </a:rPr>
              <a:t>استعمالات الأراضي</a:t>
            </a:r>
            <a:endParaRPr lang="en-US" b="1" dirty="0">
              <a:cs typeface="DecoType Naskh Special" pitchFamily="2" charset="-78"/>
            </a:endParaRPr>
          </a:p>
        </p:txBody>
      </p:sp>
      <p:pic>
        <p:nvPicPr>
          <p:cNvPr id="3" name="صورة 1" descr="D:\WATER\WaterArab\ArabWater\GraphsArabWater\1.jpg"/>
          <p:cNvPicPr/>
          <p:nvPr/>
        </p:nvPicPr>
        <p:blipFill>
          <a:blip r:embed="rId2" cstate="print"/>
          <a:srcRect l="6458" t="19398" r="7706" b="18562"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0"/>
            <a:ext cx="7470648" cy="1143000"/>
          </a:xfrm>
        </p:spPr>
        <p:txBody>
          <a:bodyPr>
            <a:normAutofit/>
          </a:bodyPr>
          <a:lstStyle/>
          <a:p>
            <a:pPr algn="ctr"/>
            <a:r>
              <a:rPr lang="ar-SA" b="1" dirty="0" smtClean="0">
                <a:cs typeface="DecoType Naskh Special" pitchFamily="2" charset="-78"/>
              </a:rPr>
              <a:t>التساقط المطري</a:t>
            </a:r>
            <a:endParaRPr lang="en-US" b="1" dirty="0">
              <a:cs typeface="DecoType Naskh Special" pitchFamily="2" charset="-78"/>
            </a:endParaRPr>
          </a:p>
        </p:txBody>
      </p:sp>
      <p:pic>
        <p:nvPicPr>
          <p:cNvPr id="3" name="صورة 2" descr="D:\WATER\WaterArab\ArabWater\GraphsArabWater\3.jpg"/>
          <p:cNvPicPr/>
          <p:nvPr/>
        </p:nvPicPr>
        <p:blipFill>
          <a:blip r:embed="rId2" cstate="print"/>
          <a:srcRect l="7792" t="22881" r="7521" b="13983"/>
          <a:stretch>
            <a:fillRect/>
          </a:stretch>
        </p:blipFill>
        <p:spPr bwMode="auto">
          <a:xfrm>
            <a:off x="0" y="1447800"/>
            <a:ext cx="9143999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ar-SA" sz="4000" b="1" dirty="0" smtClean="0">
                <a:latin typeface="Sakkal Majalla" pitchFamily="2" charset="-78"/>
                <a:cs typeface="Sakkal Majalla" pitchFamily="2" charset="-78"/>
              </a:rPr>
              <a:t>نمو السكان</a:t>
            </a:r>
            <a:endParaRPr lang="en-US" sz="4000" b="1" dirty="0" smtClean="0"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idx="1"/>
          </p:nvPr>
        </p:nvGraphicFramePr>
        <p:xfrm>
          <a:off x="-75541" y="1066800"/>
          <a:ext cx="9371941" cy="5791200"/>
        </p:xfrm>
        <a:graphic>
          <a:graphicData uri="http://schemas.openxmlformats.org/presentationml/2006/ole">
            <p:oleObj spid="_x0000_s3074" name="Chart" r:id="rId3" imgW="4676851" imgH="311475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800" b="1" dirty="0" smtClean="0">
                <a:latin typeface="Sakkal Majalla" pitchFamily="2" charset="-78"/>
                <a:cs typeface="Sakkal Majalla" pitchFamily="2" charset="-78"/>
              </a:rPr>
              <a:t>الضغوط </a:t>
            </a:r>
            <a:r>
              <a:rPr lang="ar-SA" sz="4800" b="1" dirty="0" smtClean="0">
                <a:latin typeface="Sakkal Majalla" pitchFamily="2" charset="-78"/>
                <a:cs typeface="Sakkal Majalla" pitchFamily="2" charset="-78"/>
              </a:rPr>
              <a:t>السكانية</a:t>
            </a:r>
            <a:endParaRPr lang="en-US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2578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سيبلغ عدد السكان سنة 2015 حوالي 400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مليون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(317 مليون سنة 2007 وحوالي 150 مليون سنة 1980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)</a:t>
            </a:r>
            <a:endParaRPr lang="ar-SA" sz="3200" b="1" dirty="0" smtClean="0"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معدل زيادة عال</a:t>
            </a:r>
          </a:p>
          <a:p>
            <a:pPr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ازدادت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نسبة السكان الحضر من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38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% سنة 1970 إلى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55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% سنة 2005 </a:t>
            </a:r>
          </a:p>
          <a:p>
            <a:pPr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تحميل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يفوق استيعابها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الموارد الطبيعية وتناقص حصة الفرد </a:t>
            </a:r>
            <a:endParaRPr lang="ar-SA" sz="3200" b="1" dirty="0" smtClean="0"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تحميل يفوق استيعاب عناصر البنية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التحتية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ويقلص العمر والكفاءة</a:t>
            </a:r>
          </a:p>
          <a:p>
            <a:pPr algn="r" rtl="1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الكثافة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العالية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والظروف الاقتصادية تخلق ظروف معيشة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غير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سليمة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صحيا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وبيئيا</a:t>
            </a:r>
            <a:endParaRPr lang="ar-SA" sz="3200" b="1" dirty="0" smtClean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152" y="0"/>
            <a:ext cx="7470648" cy="1143000"/>
          </a:xfrm>
        </p:spPr>
        <p:txBody>
          <a:bodyPr/>
          <a:lstStyle/>
          <a:p>
            <a:pPr algn="ctr"/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التحديات البيئية</a:t>
            </a:r>
            <a:endParaRPr lang="en-US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68908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LY" sz="3600" b="1" dirty="0" err="1">
                <a:latin typeface="Sakkal Majalla" pitchFamily="2" charset="-78"/>
                <a:cs typeface="Sakkal Majalla" pitchFamily="2" charset="-78"/>
              </a:rPr>
              <a:t>•</a:t>
            </a:r>
            <a:r>
              <a:rPr lang="ar-LY" sz="36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 smtClean="0">
                <a:latin typeface="Sakkal Majalla" pitchFamily="2" charset="-78"/>
                <a:cs typeface="Sakkal Majalla" pitchFamily="2" charset="-78"/>
              </a:rPr>
              <a:t>ثقافة أن الموارد لا تنضب ولا تتلوث وأنها هبة للإنسان يديرها كما يشاء </a:t>
            </a:r>
          </a:p>
          <a:p>
            <a:pPr algn="r" rtl="1">
              <a:buFont typeface="Arial" pitchFamily="34" charset="0"/>
              <a:buChar char="•"/>
            </a:pPr>
            <a:r>
              <a:rPr lang="ar-SA" sz="3600" b="1" dirty="0" smtClean="0">
                <a:latin typeface="Sakkal Majalla" pitchFamily="2" charset="-78"/>
                <a:cs typeface="Sakkal Majalla" pitchFamily="2" charset="-78"/>
              </a:rPr>
              <a:t>سوء الحالة الاقتصادية لبعض البلدان</a:t>
            </a:r>
          </a:p>
          <a:p>
            <a:pPr algn="r" rtl="1">
              <a:buFont typeface="Arial" pitchFamily="34" charset="0"/>
              <a:buChar char="•"/>
            </a:pPr>
            <a:r>
              <a:rPr lang="ar-SA" sz="3600" b="1" dirty="0" err="1" smtClean="0">
                <a:latin typeface="Sakkal Majalla" pitchFamily="2" charset="-78"/>
                <a:cs typeface="Sakkal Majalla" pitchFamily="2" charset="-78"/>
              </a:rPr>
              <a:t>الا</a:t>
            </a:r>
            <a:r>
              <a:rPr lang="ar-LY" sz="3600" b="1" dirty="0" err="1" smtClean="0">
                <a:latin typeface="Sakkal Majalla" pitchFamily="2" charset="-78"/>
                <a:cs typeface="Sakkal Majalla" pitchFamily="2" charset="-78"/>
              </a:rPr>
              <a:t>هتمام</a:t>
            </a:r>
            <a:r>
              <a:rPr lang="ar-LY" sz="36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LY" sz="3600" b="1" dirty="0">
                <a:latin typeface="Sakkal Majalla" pitchFamily="2" charset="-78"/>
                <a:cs typeface="Sakkal Majalla" pitchFamily="2" charset="-78"/>
              </a:rPr>
              <a:t>كلياً </a:t>
            </a:r>
            <a:r>
              <a:rPr lang="ar-SA" sz="3600" b="1" dirty="0" smtClean="0">
                <a:latin typeface="Sakkal Majalla" pitchFamily="2" charset="-78"/>
                <a:cs typeface="Sakkal Majalla" pitchFamily="2" charset="-78"/>
              </a:rPr>
              <a:t>بالنمو الاقتصادي على حساب العناصر البيئية</a:t>
            </a:r>
          </a:p>
          <a:p>
            <a:pPr algn="r" rtl="1">
              <a:buFont typeface="Arial" pitchFamily="34" charset="0"/>
              <a:buChar char="•"/>
            </a:pPr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 smtClean="0">
                <a:latin typeface="Sakkal Majalla" pitchFamily="2" charset="-78"/>
                <a:cs typeface="Sakkal Majalla" pitchFamily="2" charset="-78"/>
              </a:rPr>
              <a:t>عدم المعالجة أو المعالجة ب</a:t>
            </a:r>
            <a:r>
              <a:rPr lang="ar-LY" sz="3600" b="1" dirty="0" smtClean="0">
                <a:latin typeface="Sakkal Majalla" pitchFamily="2" charset="-78"/>
                <a:cs typeface="Sakkal Majalla" pitchFamily="2" charset="-78"/>
              </a:rPr>
              <a:t>أرخص </a:t>
            </a:r>
            <a:r>
              <a:rPr lang="ar-LY" sz="3600" b="1" dirty="0">
                <a:latin typeface="Sakkal Majalla" pitchFamily="2" charset="-78"/>
                <a:cs typeface="Sakkal Majalla" pitchFamily="2" charset="-78"/>
              </a:rPr>
              <a:t>وأبسط </a:t>
            </a:r>
            <a:r>
              <a:rPr lang="ar-LY" sz="3600" b="1" dirty="0" smtClean="0">
                <a:latin typeface="Sakkal Majalla" pitchFamily="2" charset="-78"/>
                <a:cs typeface="Sakkal Majalla" pitchFamily="2" charset="-78"/>
              </a:rPr>
              <a:t>الطرق</a:t>
            </a:r>
            <a:r>
              <a:rPr lang="ar-LY" sz="3600" b="1" dirty="0">
                <a:latin typeface="Sakkal Majalla" pitchFamily="2" charset="-78"/>
                <a:cs typeface="Sakkal Majalla" pitchFamily="2" charset="-78"/>
              </a:rPr>
              <a:t/>
            </a:r>
            <a:br>
              <a:rPr lang="ar-LY" sz="3600" b="1" dirty="0">
                <a:latin typeface="Sakkal Majalla" pitchFamily="2" charset="-78"/>
                <a:cs typeface="Sakkal Majalla" pitchFamily="2" charset="-78"/>
              </a:rPr>
            </a:br>
            <a:r>
              <a:rPr lang="ar-LY" sz="3600" b="1" dirty="0">
                <a:latin typeface="Sakkal Majalla" pitchFamily="2" charset="-78"/>
                <a:cs typeface="Sakkal Majalla" pitchFamily="2" charset="-78"/>
              </a:rPr>
              <a:t>• غياب </a:t>
            </a:r>
            <a:r>
              <a:rPr lang="ar-LY" sz="3600" b="1" dirty="0" smtClean="0">
                <a:latin typeface="Sakkal Majalla" pitchFamily="2" charset="-78"/>
                <a:cs typeface="Sakkal Majalla" pitchFamily="2" charset="-78"/>
              </a:rPr>
              <a:t>أو</a:t>
            </a:r>
            <a:r>
              <a:rPr lang="ar-SA" sz="36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LY" sz="3600" b="1" dirty="0" smtClean="0">
                <a:latin typeface="Sakkal Majalla" pitchFamily="2" charset="-78"/>
                <a:cs typeface="Sakkal Majalla" pitchFamily="2" charset="-78"/>
              </a:rPr>
              <a:t>ضعف </a:t>
            </a:r>
            <a:r>
              <a:rPr lang="ar-LY" sz="3600" b="1" dirty="0">
                <a:latin typeface="Sakkal Majalla" pitchFamily="2" charset="-78"/>
                <a:cs typeface="Sakkal Majalla" pitchFamily="2" charset="-78"/>
              </a:rPr>
              <a:t>التشريعات </a:t>
            </a:r>
            <a:r>
              <a:rPr lang="ar-LY" sz="3600" b="1" dirty="0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A" sz="3600" b="1" dirty="0" smtClean="0">
                <a:latin typeface="Sakkal Majalla" pitchFamily="2" charset="-78"/>
                <a:cs typeface="Sakkal Majalla" pitchFamily="2" charset="-78"/>
              </a:rPr>
              <a:t>نظم المراقبة والتقييم </a:t>
            </a:r>
            <a:r>
              <a:rPr lang="ar-LY" sz="3600" b="1" dirty="0" smtClean="0">
                <a:latin typeface="Sakkal Majalla" pitchFamily="2" charset="-78"/>
                <a:cs typeface="Sakkal Majalla" pitchFamily="2" charset="-78"/>
              </a:rPr>
              <a:t>البيئي</a:t>
            </a:r>
            <a:endParaRPr lang="ar-SA" sz="3600" b="1" dirty="0" smtClean="0">
              <a:latin typeface="Sakkal Majalla" pitchFamily="2" charset="-78"/>
              <a:cs typeface="Sakkal Majalla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ar-SA" sz="3600" b="1" dirty="0" smtClean="0">
                <a:latin typeface="Sakkal Majalla" pitchFamily="2" charset="-78"/>
                <a:cs typeface="Sakkal Majalla" pitchFamily="2" charset="-78"/>
              </a:rPr>
              <a:t>اعتبار أن القضايا البيئية هي قضايا ثانوية أمام الأمن والسيادة والدولة ومن ثم تخصيص موارد مالية قليلة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0"/>
            <a:ext cx="7470648" cy="1143000"/>
          </a:xfrm>
        </p:spPr>
        <p:txBody>
          <a:bodyPr/>
          <a:lstStyle/>
          <a:p>
            <a:pPr algn="ctr"/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التحديات البيئية</a:t>
            </a:r>
            <a:endParaRPr lang="en-US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448812"/>
            <a:ext cx="845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عدم معرفة علوم البيئة والتغيرات الفيزيائية والكيميائية والبيولوجية المصاحبة لاستغلال الموارد والتلوث</a:t>
            </a:r>
            <a:r>
              <a:rPr lang="ar-LY" sz="3200" b="1" dirty="0" smtClean="0">
                <a:latin typeface="Sakkal Majalla" pitchFamily="2" charset="-78"/>
                <a:cs typeface="Sakkal Majalla" pitchFamily="2" charset="-78"/>
              </a:rPr>
              <a:t> </a:t>
            </a:r>
            <a:br>
              <a:rPr lang="ar-LY" sz="3200" b="1" dirty="0" smtClean="0">
                <a:latin typeface="Sakkal Majalla" pitchFamily="2" charset="-78"/>
                <a:cs typeface="Sakkal Majalla" pitchFamily="2" charset="-78"/>
              </a:rPr>
            </a:br>
            <a:r>
              <a:rPr lang="ar-LY" sz="3200" b="1" dirty="0" err="1" smtClean="0">
                <a:latin typeface="Sakkal Majalla" pitchFamily="2" charset="-78"/>
                <a:cs typeface="Sakkal Majalla" pitchFamily="2" charset="-78"/>
              </a:rPr>
              <a:t>•</a:t>
            </a:r>
            <a:r>
              <a:rPr lang="ar-LY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عدم معرفة </a:t>
            </a:r>
            <a:r>
              <a:rPr lang="ar-LY" sz="3200" b="1" dirty="0" smtClean="0">
                <a:latin typeface="Sakkal Majalla" pitchFamily="2" charset="-78"/>
                <a:cs typeface="Sakkal Majalla" pitchFamily="2" charset="-78"/>
              </a:rPr>
              <a:t>تأثير المشكلات البيئية على الإنسان</a:t>
            </a:r>
            <a:endParaRPr lang="ar-SA" sz="3200" b="1" dirty="0" smtClean="0">
              <a:latin typeface="Sakkal Majalla" pitchFamily="2" charset="-78"/>
              <a:cs typeface="Sakkal Majalla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ar-LY" sz="3200" b="1" dirty="0" smtClean="0">
                <a:latin typeface="Sakkal Majalla" pitchFamily="2" charset="-78"/>
                <a:cs typeface="Sakkal Majalla" pitchFamily="2" charset="-78"/>
              </a:rPr>
              <a:t>ضعف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وسائل </a:t>
            </a:r>
            <a:r>
              <a:rPr lang="ar-LY" sz="3200" b="1" dirty="0" smtClean="0">
                <a:latin typeface="Sakkal Majalla" pitchFamily="2" charset="-78"/>
                <a:cs typeface="Sakkal Majalla" pitchFamily="2" charset="-78"/>
              </a:rPr>
              <a:t>الضغط الشعبي على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أجهزة الدولة التشريعية والتنفيذية وتأثير القطاع الخاص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1581</TotalTime>
  <Words>949</Words>
  <Application>Microsoft Office PowerPoint</Application>
  <PresentationFormat>On-screen Show (4:3)</PresentationFormat>
  <Paragraphs>139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Tahoma</vt:lpstr>
      <vt:lpstr>Times New Roman</vt:lpstr>
      <vt:lpstr>Georgia</vt:lpstr>
      <vt:lpstr>Technic</vt:lpstr>
      <vt:lpstr>Microsoft Office Excel Chart</vt:lpstr>
      <vt:lpstr>Slide 1</vt:lpstr>
      <vt:lpstr>خلفية عامة</vt:lpstr>
      <vt:lpstr>الموقع والتضاريس</vt:lpstr>
      <vt:lpstr>استعمالات الأراضي</vt:lpstr>
      <vt:lpstr>التساقط المطري</vt:lpstr>
      <vt:lpstr>نمو السكان</vt:lpstr>
      <vt:lpstr>الضغوط السكانية</vt:lpstr>
      <vt:lpstr>التحديات البيئية</vt:lpstr>
      <vt:lpstr>التحديات البيئية</vt:lpstr>
      <vt:lpstr>القضايا البيئية</vt:lpstr>
      <vt:lpstr>الموارد المائية المتجددة قليلة جدا</vt:lpstr>
      <vt:lpstr>شح المياه</vt:lpstr>
      <vt:lpstr>استنزاف المياه الجوفية</vt:lpstr>
      <vt:lpstr>كميات المياه المتجددة سنويا بدول الوطن العربي</vt:lpstr>
      <vt:lpstr>استعمالات المياه وموارد المياه السنوية بدول الوطن العربي</vt:lpstr>
      <vt:lpstr>نسبة السكان الذين لا يحصلون على مياه صالحة للشرب</vt:lpstr>
      <vt:lpstr>بة السكان الذين لا تتوفر لديهم خدمات صرف صحي بدول الوطن العربي</vt:lpstr>
      <vt:lpstr>تغير المناخ</vt:lpstr>
      <vt:lpstr>زيادة معدلات الطلب على المياه</vt:lpstr>
      <vt:lpstr>تكاليف تدهور نوعية المياه</vt:lpstr>
      <vt:lpstr>التصحــــــر</vt:lpstr>
      <vt:lpstr>تلوث الهواء</vt:lpstr>
      <vt:lpstr>فقدان التنوع الأحيائي</vt:lpstr>
      <vt:lpstr>تداخل تأثيرات التحديات البيئية</vt:lpstr>
      <vt:lpstr>تناقص الأمن والاستقرار بسبب إجهاد البيئة</vt:lpstr>
      <vt:lpstr>المواطن العربي وحماية البيئة</vt:lpstr>
      <vt:lpstr>المواطن العربي وحماية البيئة</vt:lpstr>
      <vt:lpstr>المواطن العربي وحماية البيئة</vt:lpstr>
      <vt:lpstr>المواطن العربي وحماية البيئة</vt:lpstr>
      <vt:lpstr>خاتمة</vt:lpstr>
      <vt:lpstr>خاتمة</vt:lpstr>
      <vt:lpstr>جزيل الشكر على حسن إنصاتكم</vt:lpstr>
    </vt:vector>
  </TitlesOfParts>
  <Company>The World Bank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and water in the Arab World</dc:title>
  <dc:creator>Julia Bucknall</dc:creator>
  <cp:lastModifiedBy>A AbuFayed</cp:lastModifiedBy>
  <cp:revision>29</cp:revision>
  <dcterms:created xsi:type="dcterms:W3CDTF">2008-08-29T09:38:36Z</dcterms:created>
  <dcterms:modified xsi:type="dcterms:W3CDTF">2013-06-05T02:32:38Z</dcterms:modified>
</cp:coreProperties>
</file>